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258" r:id="rId3"/>
    <p:sldId id="260" r:id="rId4"/>
    <p:sldId id="261" r:id="rId5"/>
    <p:sldId id="262" r:id="rId6"/>
    <p:sldId id="257" r:id="rId7"/>
    <p:sldId id="277" r:id="rId8"/>
    <p:sldId id="285" r:id="rId9"/>
    <p:sldId id="264" r:id="rId10"/>
    <p:sldId id="263" r:id="rId11"/>
    <p:sldId id="286" r:id="rId12"/>
    <p:sldId id="287" r:id="rId13"/>
    <p:sldId id="278" r:id="rId14"/>
    <p:sldId id="276" r:id="rId15"/>
    <p:sldId id="283" r:id="rId16"/>
    <p:sldId id="266" r:id="rId17"/>
    <p:sldId id="268" r:id="rId18"/>
    <p:sldId id="269" r:id="rId19"/>
    <p:sldId id="270" r:id="rId20"/>
    <p:sldId id="271" r:id="rId21"/>
    <p:sldId id="272" r:id="rId22"/>
    <p:sldId id="273" r:id="rId23"/>
    <p:sldId id="274" r:id="rId24"/>
    <p:sldId id="275" r:id="rId25"/>
    <p:sldId id="280" r:id="rId26"/>
    <p:sldId id="284" r:id="rId27"/>
    <p:sldId id="279" r:id="rId28"/>
    <p:sldId id="289" r:id="rId29"/>
    <p:sldId id="288" r:id="rId30"/>
    <p:sldId id="282" r:id="rId3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wson, William D" initials="LWD" lastIdx="1" clrIdx="0">
    <p:extLst>
      <p:ext uri="{19B8F6BF-5375-455C-9EA6-DF929625EA0E}">
        <p15:presenceInfo xmlns:p15="http://schemas.microsoft.com/office/powerpoint/2012/main" userId="S::William.D.Lawson@ttu.edu::e3c07e8b-12a0-4ed0-b85d-199e29ce0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5" d="100"/>
          <a:sy n="125" d="100"/>
        </p:scale>
        <p:origin x="302" y="77"/>
      </p:cViewPr>
      <p:guideLst/>
    </p:cSldViewPr>
  </p:slideViewPr>
  <p:notesTextViewPr>
    <p:cViewPr>
      <p:scale>
        <a:sx n="1" d="1"/>
        <a:sy n="1" d="1"/>
      </p:scale>
      <p:origin x="0" y="0"/>
    </p:cViewPr>
  </p:notesTextViewPr>
  <p:notesViewPr>
    <p:cSldViewPr snapToGrid="0">
      <p:cViewPr varScale="1">
        <p:scale>
          <a:sx n="90" d="100"/>
          <a:sy n="90" d="100"/>
        </p:scale>
        <p:origin x="4022"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r>
              <a:rPr lang="en-US" b="1" dirty="0"/>
              <a:t>Diversity &amp; Inclusion</a:t>
            </a:r>
          </a:p>
          <a:p>
            <a:r>
              <a:rPr lang="en-US" sz="1200" dirty="0"/>
              <a:t>Teamwork &amp; Leadership</a:t>
            </a:r>
          </a:p>
          <a:p>
            <a:r>
              <a:rPr lang="en-US" sz="1000" dirty="0"/>
              <a:t>CE 4200 Professional Engineering Practice Issues</a:t>
            </a:r>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r>
              <a:rPr lang="en-US" dirty="0"/>
              <a:t>Fall 2021 Semester</a:t>
            </a:r>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r>
              <a:rPr lang="en-US" dirty="0"/>
              <a:t>William D. Lawson, PE, PhD</a:t>
            </a:r>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52348BD5-FC04-4B72-9386-AFE95C7D6575}" type="slidenum">
              <a:rPr lang="en-US" smtClean="0"/>
              <a:t>‹#›</a:t>
            </a:fld>
            <a:endParaRPr lang="en-US"/>
          </a:p>
        </p:txBody>
      </p:sp>
    </p:spTree>
    <p:extLst>
      <p:ext uri="{BB962C8B-B14F-4D97-AF65-F5344CB8AC3E}">
        <p14:creationId xmlns:p14="http://schemas.microsoft.com/office/powerpoint/2010/main" val="1162330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FE8F92B8-0D36-470B-A7BA-E09BAB92A8C9}" type="datetimeFigureOut">
              <a:rPr lang="en-US" smtClean="0"/>
              <a:t>10/6/2021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99F66D6F-63E7-4B55-B308-B542048E4679}" type="slidenum">
              <a:rPr lang="en-US" smtClean="0"/>
              <a:t>‹#›</a:t>
            </a:fld>
            <a:endParaRPr lang="en-US"/>
          </a:p>
        </p:txBody>
      </p:sp>
    </p:spTree>
    <p:extLst>
      <p:ext uri="{BB962C8B-B14F-4D97-AF65-F5344CB8AC3E}">
        <p14:creationId xmlns:p14="http://schemas.microsoft.com/office/powerpoint/2010/main" val="4219129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4A0470-D249-4ABF-AFC7-0233F965D73C}"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246504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4A0470-D249-4ABF-AFC7-0233F965D73C}"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137953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4A0470-D249-4ABF-AFC7-0233F965D73C}"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1700184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4A0470-D249-4ABF-AFC7-0233F965D73C}"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848968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4A0470-D249-4ABF-AFC7-0233F965D73C}"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27874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4A0470-D249-4ABF-AFC7-0233F965D73C}" type="datetimeFigureOut">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53983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4A0470-D249-4ABF-AFC7-0233F965D73C}" type="datetimeFigureOut">
              <a:rPr lang="en-US" smtClean="0"/>
              <a:t>10/6/2021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2411780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4A0470-D249-4ABF-AFC7-0233F965D73C}" type="datetimeFigureOut">
              <a:rPr lang="en-US" smtClean="0"/>
              <a:t>10/6/2021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382152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4A0470-D249-4ABF-AFC7-0233F965D73C}" type="datetimeFigureOut">
              <a:rPr lang="en-US" smtClean="0"/>
              <a:t>10/6/2021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183292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4A0470-D249-4ABF-AFC7-0233F965D73C}" type="datetimeFigureOut">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325038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4A0470-D249-4ABF-AFC7-0233F965D73C}" type="datetimeFigureOut">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32019-55F2-4896-A944-5A146BB32DED}" type="slidenum">
              <a:rPr lang="en-US" smtClean="0"/>
              <a:t>‹#›</a:t>
            </a:fld>
            <a:endParaRPr lang="en-US"/>
          </a:p>
        </p:txBody>
      </p:sp>
    </p:spTree>
    <p:extLst>
      <p:ext uri="{BB962C8B-B14F-4D97-AF65-F5344CB8AC3E}">
        <p14:creationId xmlns:p14="http://schemas.microsoft.com/office/powerpoint/2010/main" val="43090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4A0470-D249-4ABF-AFC7-0233F965D73C}" type="datetimeFigureOut">
              <a:rPr lang="en-US" smtClean="0"/>
              <a:t>10/6/2021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32019-55F2-4896-A944-5A146BB32DED}" type="slidenum">
              <a:rPr lang="en-US" smtClean="0"/>
              <a:t>‹#›</a:t>
            </a:fld>
            <a:endParaRPr lang="en-US"/>
          </a:p>
        </p:txBody>
      </p:sp>
    </p:spTree>
    <p:extLst>
      <p:ext uri="{BB962C8B-B14F-4D97-AF65-F5344CB8AC3E}">
        <p14:creationId xmlns:p14="http://schemas.microsoft.com/office/powerpoint/2010/main" val="2613431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gallup.com/workplace/242138/requirements-diverse-inclusive-culture.asp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DIVERSITY &amp; INCLUSION</a:t>
            </a:r>
          </a:p>
        </p:txBody>
      </p:sp>
      <p:sp>
        <p:nvSpPr>
          <p:cNvPr id="3" name="Subtitle 2"/>
          <p:cNvSpPr>
            <a:spLocks noGrp="1"/>
          </p:cNvSpPr>
          <p:nvPr>
            <p:ph type="subTitle" idx="1"/>
          </p:nvPr>
        </p:nvSpPr>
        <p:spPr/>
        <p:txBody>
          <a:bodyPr>
            <a:normAutofit fontScale="77500" lnSpcReduction="20000"/>
          </a:bodyPr>
          <a:lstStyle/>
          <a:p>
            <a:r>
              <a:rPr lang="en-US" dirty="0"/>
              <a:t>CE 4200 </a:t>
            </a:r>
          </a:p>
          <a:p>
            <a:r>
              <a:rPr lang="en-US" dirty="0"/>
              <a:t>PROFESSIONAL ENGINEERING PRACTICE ISSUES</a:t>
            </a:r>
          </a:p>
          <a:p>
            <a:endParaRPr lang="en-US" dirty="0"/>
          </a:p>
          <a:p>
            <a:r>
              <a:rPr lang="en-US" dirty="0"/>
              <a:t>WILLIAM D. LAWSON, PE, PHD</a:t>
            </a:r>
          </a:p>
          <a:p>
            <a:r>
              <a:rPr lang="en-US" dirty="0"/>
              <a:t>Fall 2021 SEMESTER</a:t>
            </a:r>
          </a:p>
        </p:txBody>
      </p:sp>
    </p:spTree>
    <p:extLst>
      <p:ext uri="{BB962C8B-B14F-4D97-AF65-F5344CB8AC3E}">
        <p14:creationId xmlns:p14="http://schemas.microsoft.com/office/powerpoint/2010/main" val="941209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CLASS EXERCISE</a:t>
            </a:r>
          </a:p>
        </p:txBody>
      </p:sp>
      <p:sp>
        <p:nvSpPr>
          <p:cNvPr id="3" name="Content Placeholder 2"/>
          <p:cNvSpPr>
            <a:spLocks noGrp="1"/>
          </p:cNvSpPr>
          <p:nvPr>
            <p:ph idx="1"/>
          </p:nvPr>
        </p:nvSpPr>
        <p:spPr>
          <a:xfrm>
            <a:off x="838200" y="1690688"/>
            <a:ext cx="10515600" cy="4351338"/>
          </a:xfrm>
        </p:spPr>
        <p:txBody>
          <a:bodyPr>
            <a:normAutofit/>
          </a:bodyPr>
          <a:lstStyle/>
          <a:p>
            <a:pPr marL="0" indent="0">
              <a:buNone/>
            </a:pPr>
            <a:r>
              <a:rPr lang="en-US" u="sng" dirty="0"/>
              <a:t>BOK claims diversity and inclusion leads to:</a:t>
            </a:r>
          </a:p>
          <a:p>
            <a:r>
              <a:rPr lang="en-US" dirty="0"/>
              <a:t>better creativity</a:t>
            </a:r>
          </a:p>
          <a:p>
            <a:r>
              <a:rPr lang="en-US" dirty="0"/>
              <a:t>more diligence</a:t>
            </a:r>
          </a:p>
          <a:p>
            <a:r>
              <a:rPr lang="en-US" dirty="0"/>
              <a:t>hard[</a:t>
            </a:r>
            <a:r>
              <a:rPr lang="en-US" dirty="0" err="1"/>
              <a:t>er</a:t>
            </a:r>
            <a:r>
              <a:rPr lang="en-US" dirty="0"/>
              <a:t>] work in the entire team</a:t>
            </a:r>
          </a:p>
          <a:p>
            <a:endParaRPr lang="en-US" dirty="0"/>
          </a:p>
          <a:p>
            <a:pPr marL="514350" indent="-514350">
              <a:buAutoNum type="arabicPeriod"/>
            </a:pPr>
            <a:r>
              <a:rPr lang="en-US" dirty="0"/>
              <a:t>Successful examples/ illustrations… </a:t>
            </a:r>
          </a:p>
          <a:p>
            <a:pPr marL="514350" indent="-514350">
              <a:buAutoNum type="arabicPeriod"/>
            </a:pPr>
            <a:r>
              <a:rPr lang="en-US" dirty="0"/>
              <a:t>Practices that did not work so well…</a:t>
            </a:r>
          </a:p>
          <a:p>
            <a:pPr marL="0" indent="0">
              <a:buNone/>
            </a:pPr>
            <a:r>
              <a:rPr lang="en-US" dirty="0"/>
              <a:t>3.   Questions you have about diversity and inclusion…</a:t>
            </a:r>
          </a:p>
        </p:txBody>
      </p:sp>
    </p:spTree>
    <p:extLst>
      <p:ext uri="{BB962C8B-B14F-4D97-AF65-F5344CB8AC3E}">
        <p14:creationId xmlns:p14="http://schemas.microsoft.com/office/powerpoint/2010/main" val="3848970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873B-51B1-4D2F-A941-328547A0123C}"/>
              </a:ext>
            </a:extLst>
          </p:cNvPr>
          <p:cNvSpPr>
            <a:spLocks noGrp="1"/>
          </p:cNvSpPr>
          <p:nvPr>
            <p:ph type="title"/>
          </p:nvPr>
        </p:nvSpPr>
        <p:spPr/>
        <p:txBody>
          <a:bodyPr/>
          <a:lstStyle/>
          <a:p>
            <a:r>
              <a:rPr lang="en-US" dirty="0"/>
              <a:t>Consider a practical application</a:t>
            </a:r>
          </a:p>
        </p:txBody>
      </p:sp>
      <p:grpSp>
        <p:nvGrpSpPr>
          <p:cNvPr id="6" name="Group 5">
            <a:extLst>
              <a:ext uri="{FF2B5EF4-FFF2-40B4-BE49-F238E27FC236}">
                <a16:creationId xmlns:a16="http://schemas.microsoft.com/office/drawing/2014/main" id="{05BF4E39-032F-4067-9B6D-0133D9E865F3}"/>
              </a:ext>
            </a:extLst>
          </p:cNvPr>
          <p:cNvGrpSpPr/>
          <p:nvPr/>
        </p:nvGrpSpPr>
        <p:grpSpPr>
          <a:xfrm>
            <a:off x="2885797" y="1690688"/>
            <a:ext cx="6420402" cy="4178246"/>
            <a:chOff x="2885797" y="1690688"/>
            <a:chExt cx="6420402" cy="4178246"/>
          </a:xfrm>
        </p:grpSpPr>
        <p:pic>
          <p:nvPicPr>
            <p:cNvPr id="4" name="Picture 3">
              <a:extLst>
                <a:ext uri="{FF2B5EF4-FFF2-40B4-BE49-F238E27FC236}">
                  <a16:creationId xmlns:a16="http://schemas.microsoft.com/office/drawing/2014/main" id="{0A8D3625-CF6C-42F8-A484-8AC9FF218F39}"/>
                </a:ext>
              </a:extLst>
            </p:cNvPr>
            <p:cNvPicPr>
              <a:picLocks noChangeAspect="1"/>
            </p:cNvPicPr>
            <p:nvPr/>
          </p:nvPicPr>
          <p:blipFill rotWithShape="1">
            <a:blip r:embed="rId2"/>
            <a:srcRect b="92381"/>
            <a:stretch/>
          </p:blipFill>
          <p:spPr>
            <a:xfrm>
              <a:off x="2885798" y="1690688"/>
              <a:ext cx="6420401" cy="522514"/>
            </a:xfrm>
            <a:prstGeom prst="rect">
              <a:avLst/>
            </a:prstGeom>
          </p:spPr>
        </p:pic>
        <p:pic>
          <p:nvPicPr>
            <p:cNvPr id="5" name="Picture 4">
              <a:extLst>
                <a:ext uri="{FF2B5EF4-FFF2-40B4-BE49-F238E27FC236}">
                  <a16:creationId xmlns:a16="http://schemas.microsoft.com/office/drawing/2014/main" id="{2A5DE3BE-42C4-45CE-B287-112DB88BDDAF}"/>
                </a:ext>
              </a:extLst>
            </p:cNvPr>
            <p:cNvPicPr>
              <a:picLocks noChangeAspect="1"/>
            </p:cNvPicPr>
            <p:nvPr/>
          </p:nvPicPr>
          <p:blipFill rotWithShape="1">
            <a:blip r:embed="rId2"/>
            <a:srcRect t="46694"/>
            <a:stretch/>
          </p:blipFill>
          <p:spPr>
            <a:xfrm>
              <a:off x="2885797" y="2213202"/>
              <a:ext cx="6420401" cy="3655732"/>
            </a:xfrm>
            <a:prstGeom prst="rect">
              <a:avLst/>
            </a:prstGeom>
          </p:spPr>
        </p:pic>
      </p:grpSp>
    </p:spTree>
    <p:extLst>
      <p:ext uri="{BB962C8B-B14F-4D97-AF65-F5344CB8AC3E}">
        <p14:creationId xmlns:p14="http://schemas.microsoft.com/office/powerpoint/2010/main" val="3205194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4F3D7-D7D1-42A7-ACAF-8BDA7F97BEF9}"/>
              </a:ext>
            </a:extLst>
          </p:cNvPr>
          <p:cNvSpPr>
            <a:spLocks noGrp="1"/>
          </p:cNvSpPr>
          <p:nvPr>
            <p:ph type="title"/>
          </p:nvPr>
        </p:nvSpPr>
        <p:spPr/>
        <p:txBody>
          <a:bodyPr/>
          <a:lstStyle/>
          <a:p>
            <a:pPr algn="r"/>
            <a:r>
              <a:rPr lang="en-US" dirty="0"/>
              <a:t>On the </a:t>
            </a:r>
            <a:br>
              <a:rPr lang="en-US" dirty="0"/>
            </a:br>
            <a:r>
              <a:rPr lang="en-US" dirty="0"/>
              <a:t>course website</a:t>
            </a:r>
          </a:p>
        </p:txBody>
      </p:sp>
      <p:pic>
        <p:nvPicPr>
          <p:cNvPr id="4" name="Picture 3">
            <a:extLst>
              <a:ext uri="{FF2B5EF4-FFF2-40B4-BE49-F238E27FC236}">
                <a16:creationId xmlns:a16="http://schemas.microsoft.com/office/drawing/2014/main" id="{B16228FE-99AA-4F9F-9FF5-8B7C160FB7F3}"/>
              </a:ext>
            </a:extLst>
          </p:cNvPr>
          <p:cNvPicPr>
            <a:picLocks noChangeAspect="1"/>
          </p:cNvPicPr>
          <p:nvPr/>
        </p:nvPicPr>
        <p:blipFill>
          <a:blip r:embed="rId2"/>
          <a:stretch>
            <a:fillRect/>
          </a:stretch>
        </p:blipFill>
        <p:spPr>
          <a:xfrm>
            <a:off x="1848068" y="177421"/>
            <a:ext cx="4655829" cy="6400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3503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OBSERVATIONS FROM BUSINESS</a:t>
            </a:r>
          </a:p>
        </p:txBody>
      </p:sp>
      <p:sp>
        <p:nvSpPr>
          <p:cNvPr id="5" name="Text Placeholder 4"/>
          <p:cNvSpPr>
            <a:spLocks noGrp="1"/>
          </p:cNvSpPr>
          <p:nvPr>
            <p:ph type="body" idx="1"/>
          </p:nvPr>
        </p:nvSpPr>
        <p:spPr/>
        <p:txBody>
          <a:bodyPr>
            <a:normAutofit/>
          </a:bodyPr>
          <a:lstStyle/>
          <a:p>
            <a:r>
              <a:rPr lang="en-US" sz="4800" dirty="0">
                <a:solidFill>
                  <a:schemeClr val="tx1"/>
                </a:solidFill>
              </a:rPr>
              <a:t>CIVIL ENGINEERING LEADERSHIP</a:t>
            </a:r>
            <a:br>
              <a:rPr lang="en-US" sz="4800" dirty="0">
                <a:solidFill>
                  <a:schemeClr val="tx1"/>
                </a:solidFill>
              </a:rPr>
            </a:br>
            <a:r>
              <a:rPr lang="en-US" sz="1800" dirty="0">
                <a:solidFill>
                  <a:schemeClr val="tx1"/>
                </a:solidFill>
              </a:rPr>
              <a:t>Professional Engineering Practice Issues</a:t>
            </a:r>
          </a:p>
        </p:txBody>
      </p:sp>
    </p:spTree>
    <p:extLst>
      <p:ext uri="{BB962C8B-B14F-4D97-AF65-F5344CB8AC3E}">
        <p14:creationId xmlns:p14="http://schemas.microsoft.com/office/powerpoint/2010/main" val="1729275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Diversity And Inclusion Matters To The Workforce Of The Future</a:t>
            </a:r>
            <a:br>
              <a:rPr lang="en-US" b="1" dirty="0"/>
            </a:br>
            <a:r>
              <a:rPr lang="en-US" sz="3100" b="1" dirty="0"/>
              <a:t>FORBES Human Resources Council</a:t>
            </a:r>
            <a:endParaRPr lang="en-US" sz="3100" dirty="0"/>
          </a:p>
        </p:txBody>
      </p:sp>
      <p:sp>
        <p:nvSpPr>
          <p:cNvPr id="3" name="Content Placeholder 2"/>
          <p:cNvSpPr>
            <a:spLocks noGrp="1"/>
          </p:cNvSpPr>
          <p:nvPr>
            <p:ph idx="1"/>
          </p:nvPr>
        </p:nvSpPr>
        <p:spPr>
          <a:xfrm>
            <a:off x="838200" y="2127379"/>
            <a:ext cx="10515600" cy="4049583"/>
          </a:xfrm>
        </p:spPr>
        <p:txBody>
          <a:bodyPr/>
          <a:lstStyle/>
          <a:p>
            <a:pPr marL="0" indent="0">
              <a:lnSpc>
                <a:spcPct val="110000"/>
              </a:lnSpc>
              <a:buNone/>
            </a:pPr>
            <a:r>
              <a:rPr lang="en-US" dirty="0"/>
              <a:t>“The idea of diversity and inclusion has permeated the world of business. Everyone seems to be talking about it in the context of establishing a society where traditionally underrepresented groups get their fair share of opportunities….”</a:t>
            </a:r>
          </a:p>
        </p:txBody>
      </p:sp>
      <p:pic>
        <p:nvPicPr>
          <p:cNvPr id="4" name="Picture 3"/>
          <p:cNvPicPr>
            <a:picLocks noChangeAspect="1"/>
          </p:cNvPicPr>
          <p:nvPr/>
        </p:nvPicPr>
        <p:blipFill>
          <a:blip r:embed="rId2"/>
          <a:stretch>
            <a:fillRect/>
          </a:stretch>
        </p:blipFill>
        <p:spPr>
          <a:xfrm>
            <a:off x="5410200" y="4525347"/>
            <a:ext cx="1371600" cy="1371600"/>
          </a:xfrm>
          <a:prstGeom prst="rect">
            <a:avLst/>
          </a:prstGeom>
        </p:spPr>
      </p:pic>
      <p:sp>
        <p:nvSpPr>
          <p:cNvPr id="5" name="TextBox 4"/>
          <p:cNvSpPr txBox="1"/>
          <p:nvPr/>
        </p:nvSpPr>
        <p:spPr>
          <a:xfrm>
            <a:off x="6848669" y="4942840"/>
            <a:ext cx="4711959" cy="954107"/>
          </a:xfrm>
          <a:prstGeom prst="rect">
            <a:avLst/>
          </a:prstGeom>
          <a:noFill/>
        </p:spPr>
        <p:txBody>
          <a:bodyPr wrap="square" rtlCol="0">
            <a:spAutoFit/>
          </a:bodyPr>
          <a:lstStyle/>
          <a:p>
            <a:r>
              <a:rPr lang="en-US" sz="1400" dirty="0"/>
              <a:t>SOURCE:  https://www.forbes.com/sites/forbeshumanresourcescouncil/2018/05/09/diversity-and-inclusion-matters-to-the-workforce-of-the-future/#c307a7771bbf</a:t>
            </a:r>
          </a:p>
        </p:txBody>
      </p:sp>
    </p:spTree>
    <p:extLst>
      <p:ext uri="{BB962C8B-B14F-4D97-AF65-F5344CB8AC3E}">
        <p14:creationId xmlns:p14="http://schemas.microsoft.com/office/powerpoint/2010/main" val="2318050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9458" y="2080164"/>
            <a:ext cx="9144000" cy="2843212"/>
          </a:xfrm>
          <a:prstGeom prst="rect">
            <a:avLst/>
          </a:prstGeom>
        </p:spPr>
      </p:pic>
    </p:spTree>
    <p:extLst>
      <p:ext uri="{BB962C8B-B14F-4D97-AF65-F5344CB8AC3E}">
        <p14:creationId xmlns:p14="http://schemas.microsoft.com/office/powerpoint/2010/main" val="165440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8530"/>
          <a:stretch/>
        </p:blipFill>
        <p:spPr>
          <a:xfrm>
            <a:off x="2700762" y="1313827"/>
            <a:ext cx="8229600" cy="2744989"/>
          </a:xfrm>
          <a:prstGeom prst="rect">
            <a:avLst/>
          </a:prstGeom>
        </p:spPr>
      </p:pic>
      <p:sp>
        <p:nvSpPr>
          <p:cNvPr id="7" name="TextBox 6"/>
          <p:cNvSpPr txBox="1"/>
          <p:nvPr/>
        </p:nvSpPr>
        <p:spPr>
          <a:xfrm>
            <a:off x="8346321" y="5533053"/>
            <a:ext cx="2584041" cy="369332"/>
          </a:xfrm>
          <a:prstGeom prst="rect">
            <a:avLst/>
          </a:prstGeom>
          <a:noFill/>
        </p:spPr>
        <p:txBody>
          <a:bodyPr wrap="none" rtlCol="0">
            <a:spAutoFit/>
          </a:bodyPr>
          <a:lstStyle/>
          <a:p>
            <a:r>
              <a:rPr lang="en-US" dirty="0">
                <a:solidFill>
                  <a:schemeClr val="accent1">
                    <a:lumMod val="50000"/>
                  </a:schemeClr>
                </a:solidFill>
              </a:rPr>
              <a:t>SOURCE: Deloitte Insights</a:t>
            </a:r>
          </a:p>
        </p:txBody>
      </p:sp>
    </p:spTree>
    <p:extLst>
      <p:ext uri="{BB962C8B-B14F-4D97-AF65-F5344CB8AC3E}">
        <p14:creationId xmlns:p14="http://schemas.microsoft.com/office/powerpoint/2010/main" val="3863511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322"/>
          <a:stretch/>
        </p:blipFill>
        <p:spPr>
          <a:xfrm>
            <a:off x="2700762" y="1265753"/>
            <a:ext cx="8229600" cy="3464867"/>
          </a:xfrm>
          <a:prstGeom prst="rect">
            <a:avLst/>
          </a:prstGeom>
        </p:spPr>
      </p:pic>
      <p:sp>
        <p:nvSpPr>
          <p:cNvPr id="5" name="TextBox 4"/>
          <p:cNvSpPr txBox="1"/>
          <p:nvPr/>
        </p:nvSpPr>
        <p:spPr>
          <a:xfrm>
            <a:off x="8346321" y="5533053"/>
            <a:ext cx="2584041" cy="369332"/>
          </a:xfrm>
          <a:prstGeom prst="rect">
            <a:avLst/>
          </a:prstGeom>
          <a:noFill/>
        </p:spPr>
        <p:txBody>
          <a:bodyPr wrap="none" rtlCol="0">
            <a:spAutoFit/>
          </a:bodyPr>
          <a:lstStyle/>
          <a:p>
            <a:r>
              <a:rPr lang="en-US" dirty="0">
                <a:solidFill>
                  <a:schemeClr val="accent1">
                    <a:lumMod val="50000"/>
                  </a:schemeClr>
                </a:solidFill>
              </a:rPr>
              <a:t>SOURCE: Deloitte Insights</a:t>
            </a:r>
          </a:p>
        </p:txBody>
      </p:sp>
    </p:spTree>
    <p:extLst>
      <p:ext uri="{BB962C8B-B14F-4D97-AF65-F5344CB8AC3E}">
        <p14:creationId xmlns:p14="http://schemas.microsoft.com/office/powerpoint/2010/main" val="3795298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443"/>
          <a:stretch/>
        </p:blipFill>
        <p:spPr>
          <a:xfrm>
            <a:off x="2700762" y="1146580"/>
            <a:ext cx="8229600" cy="3220147"/>
          </a:xfrm>
          <a:prstGeom prst="rect">
            <a:avLst/>
          </a:prstGeom>
        </p:spPr>
      </p:pic>
      <p:sp>
        <p:nvSpPr>
          <p:cNvPr id="5" name="TextBox 4"/>
          <p:cNvSpPr txBox="1"/>
          <p:nvPr/>
        </p:nvSpPr>
        <p:spPr>
          <a:xfrm>
            <a:off x="8346321" y="5533053"/>
            <a:ext cx="2584041" cy="369332"/>
          </a:xfrm>
          <a:prstGeom prst="rect">
            <a:avLst/>
          </a:prstGeom>
          <a:noFill/>
        </p:spPr>
        <p:txBody>
          <a:bodyPr wrap="none" rtlCol="0">
            <a:spAutoFit/>
          </a:bodyPr>
          <a:lstStyle/>
          <a:p>
            <a:r>
              <a:rPr lang="en-US" dirty="0">
                <a:solidFill>
                  <a:schemeClr val="accent1">
                    <a:lumMod val="50000"/>
                  </a:schemeClr>
                </a:solidFill>
              </a:rPr>
              <a:t>SOURCE: Deloitte Insights</a:t>
            </a:r>
          </a:p>
        </p:txBody>
      </p:sp>
    </p:spTree>
    <p:extLst>
      <p:ext uri="{BB962C8B-B14F-4D97-AF65-F5344CB8AC3E}">
        <p14:creationId xmlns:p14="http://schemas.microsoft.com/office/powerpoint/2010/main" val="3465011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7033" cy="1325563"/>
          </a:xfrm>
        </p:spPr>
        <p:txBody>
          <a:bodyPr>
            <a:normAutofit fontScale="90000"/>
          </a:bodyPr>
          <a:lstStyle/>
          <a:p>
            <a:r>
              <a:rPr lang="en-US" b="1" dirty="0"/>
              <a:t>“3 Requirements for a Diverse and Inclusive Culture”</a:t>
            </a:r>
            <a:br>
              <a:rPr lang="en-US" b="1" dirty="0"/>
            </a:br>
            <a:r>
              <a:rPr lang="en-US" sz="3100" b="1" dirty="0"/>
              <a:t>  GALLUP Workplace</a:t>
            </a:r>
            <a:endParaRPr lang="en-US" b="1" dirty="0"/>
          </a:p>
        </p:txBody>
      </p:sp>
      <p:sp>
        <p:nvSpPr>
          <p:cNvPr id="3" name="Content Placeholder 2"/>
          <p:cNvSpPr>
            <a:spLocks noGrp="1"/>
          </p:cNvSpPr>
          <p:nvPr>
            <p:ph idx="1"/>
          </p:nvPr>
        </p:nvSpPr>
        <p:spPr/>
        <p:txBody>
          <a:bodyPr>
            <a:normAutofit fontScale="92500" lnSpcReduction="20000"/>
          </a:bodyPr>
          <a:lstStyle/>
          <a:p>
            <a:pPr marL="0" indent="0">
              <a:lnSpc>
                <a:spcPct val="110000"/>
              </a:lnSpc>
              <a:buNone/>
            </a:pPr>
            <a:r>
              <a:rPr lang="en-US" u="sng" cap="all" dirty="0"/>
              <a:t>STORY HIGHLIGHTS</a:t>
            </a:r>
          </a:p>
          <a:p>
            <a:pPr>
              <a:lnSpc>
                <a:spcPct val="110000"/>
              </a:lnSpc>
            </a:pPr>
            <a:r>
              <a:rPr lang="en-US" dirty="0"/>
              <a:t>Diversity and inclusion require distinct acknowledgement and understanding</a:t>
            </a:r>
          </a:p>
          <a:p>
            <a:pPr>
              <a:lnSpc>
                <a:spcPct val="110000"/>
              </a:lnSpc>
            </a:pPr>
            <a:r>
              <a:rPr lang="en-US" dirty="0"/>
              <a:t>However, diversity and inclusion are interrelated</a:t>
            </a:r>
          </a:p>
          <a:p>
            <a:pPr>
              <a:lnSpc>
                <a:spcPct val="110000"/>
              </a:lnSpc>
            </a:pPr>
            <a:r>
              <a:rPr lang="en-US" dirty="0"/>
              <a:t>There are three key components to cultivating a diverse and inclusive workplace</a:t>
            </a:r>
          </a:p>
          <a:p>
            <a:endParaRPr lang="en-US" dirty="0"/>
          </a:p>
          <a:p>
            <a:pPr marL="0" indent="0">
              <a:buNone/>
            </a:pPr>
            <a:endParaRPr lang="en-US" sz="1800" dirty="0"/>
          </a:p>
          <a:p>
            <a:pPr marL="0" indent="0">
              <a:buNone/>
            </a:pPr>
            <a:endParaRPr lang="en-US" sz="1800" dirty="0"/>
          </a:p>
          <a:p>
            <a:pPr marL="0" indent="0">
              <a:buNone/>
            </a:pPr>
            <a:r>
              <a:rPr lang="en-US" sz="1800" dirty="0"/>
              <a:t>SOURCE: </a:t>
            </a:r>
          </a:p>
          <a:p>
            <a:pPr marL="0" indent="0">
              <a:buNone/>
            </a:pPr>
            <a:r>
              <a:rPr lang="en-US" sz="1800" dirty="0">
                <a:hlinkClick r:id="rId2"/>
              </a:rPr>
              <a:t>https://www.gallup.com/workplace/242138/requirements-diverse-inclusive-culture.aspx</a:t>
            </a:r>
            <a:r>
              <a:rPr lang="en-US" sz="1800" dirty="0"/>
              <a:t> </a:t>
            </a:r>
          </a:p>
          <a:p>
            <a:endParaRPr lang="en-US" dirty="0"/>
          </a:p>
        </p:txBody>
      </p:sp>
    </p:spTree>
    <p:extLst>
      <p:ext uri="{BB962C8B-B14F-4D97-AF65-F5344CB8AC3E}">
        <p14:creationId xmlns:p14="http://schemas.microsoft.com/office/powerpoint/2010/main" val="209704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CONTEXT… BOK3E</a:t>
            </a:r>
          </a:p>
        </p:txBody>
      </p:sp>
      <p:sp>
        <p:nvSpPr>
          <p:cNvPr id="5" name="Text Placeholder 4"/>
          <p:cNvSpPr>
            <a:spLocks noGrp="1"/>
          </p:cNvSpPr>
          <p:nvPr>
            <p:ph type="body" idx="1"/>
          </p:nvPr>
        </p:nvSpPr>
        <p:spPr/>
        <p:txBody>
          <a:bodyPr>
            <a:normAutofit/>
          </a:bodyPr>
          <a:lstStyle/>
          <a:p>
            <a:r>
              <a:rPr lang="en-US" sz="4800" dirty="0">
                <a:solidFill>
                  <a:schemeClr val="tx1"/>
                </a:solidFill>
              </a:rPr>
              <a:t>CIVIL ENGINEERING LEADERSHIP</a:t>
            </a:r>
            <a:br>
              <a:rPr lang="en-US" sz="4800" dirty="0">
                <a:solidFill>
                  <a:schemeClr val="tx1"/>
                </a:solidFill>
              </a:rPr>
            </a:br>
            <a:r>
              <a:rPr lang="en-US" sz="1800" dirty="0">
                <a:solidFill>
                  <a:schemeClr val="tx1"/>
                </a:solidFill>
              </a:rPr>
              <a:t>Professional Engineering Practice Issues</a:t>
            </a:r>
          </a:p>
        </p:txBody>
      </p:sp>
    </p:spTree>
    <p:extLst>
      <p:ext uri="{BB962C8B-B14F-4D97-AF65-F5344CB8AC3E}">
        <p14:creationId xmlns:p14="http://schemas.microsoft.com/office/powerpoint/2010/main" val="2971783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Diversity</a:t>
            </a:r>
          </a:p>
        </p:txBody>
      </p:sp>
      <p:sp>
        <p:nvSpPr>
          <p:cNvPr id="3" name="Content Placeholder 2"/>
          <p:cNvSpPr>
            <a:spLocks noGrp="1"/>
          </p:cNvSpPr>
          <p:nvPr>
            <p:ph idx="1"/>
          </p:nvPr>
        </p:nvSpPr>
        <p:spPr/>
        <p:txBody>
          <a:bodyPr/>
          <a:lstStyle/>
          <a:p>
            <a:pPr marL="0" indent="0">
              <a:lnSpc>
                <a:spcPct val="110000"/>
              </a:lnSpc>
              <a:buNone/>
            </a:pPr>
            <a:r>
              <a:rPr lang="en-US" dirty="0"/>
              <a:t>“Diversity represents the full spectrum of human demographic differences -- race, religion, gender, sexual orientation, age, socio-economic status or physical disability. A lot of companies consider lifestyles, personality characteristics, perspectives, opinions, family composition, education level or tenure elements of diversity, too.”</a:t>
            </a:r>
          </a:p>
        </p:txBody>
      </p:sp>
    </p:spTree>
    <p:extLst>
      <p:ext uri="{BB962C8B-B14F-4D97-AF65-F5344CB8AC3E}">
        <p14:creationId xmlns:p14="http://schemas.microsoft.com/office/powerpoint/2010/main" val="945133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Inclusion</a:t>
            </a:r>
          </a:p>
        </p:txBody>
      </p:sp>
      <p:sp>
        <p:nvSpPr>
          <p:cNvPr id="3" name="Content Placeholder 2"/>
          <p:cNvSpPr>
            <a:spLocks noGrp="1"/>
          </p:cNvSpPr>
          <p:nvPr>
            <p:ph idx="1"/>
          </p:nvPr>
        </p:nvSpPr>
        <p:spPr/>
        <p:txBody>
          <a:bodyPr/>
          <a:lstStyle/>
          <a:p>
            <a:pPr marL="0" indent="0">
              <a:lnSpc>
                <a:spcPct val="110000"/>
              </a:lnSpc>
              <a:buNone/>
            </a:pPr>
            <a:r>
              <a:rPr lang="en-US" dirty="0"/>
              <a:t>“Inclusion has to be understood as very different from diversity because simply having a wide roster of demographic characteristics won't make a difference to an organization's bottom line unless the people who fall into any one demographic feel welcomed. Inclusion refers to a cultural and environmental feeling of belonging.”</a:t>
            </a:r>
          </a:p>
          <a:p>
            <a:pPr>
              <a:lnSpc>
                <a:spcPct val="110000"/>
              </a:lnSpc>
            </a:pPr>
            <a:endParaRPr lang="en-US" dirty="0"/>
          </a:p>
        </p:txBody>
      </p:sp>
    </p:spTree>
    <p:extLst>
      <p:ext uri="{BB962C8B-B14F-4D97-AF65-F5344CB8AC3E}">
        <p14:creationId xmlns:p14="http://schemas.microsoft.com/office/powerpoint/2010/main" val="3409642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The 3 Requirements</a:t>
            </a:r>
          </a:p>
        </p:txBody>
      </p:sp>
      <p:sp>
        <p:nvSpPr>
          <p:cNvPr id="3" name="Content Placeholder 2"/>
          <p:cNvSpPr>
            <a:spLocks noGrp="1"/>
          </p:cNvSpPr>
          <p:nvPr>
            <p:ph idx="1"/>
          </p:nvPr>
        </p:nvSpPr>
        <p:spPr>
          <a:xfrm>
            <a:off x="838200" y="1408922"/>
            <a:ext cx="10515600" cy="4768041"/>
          </a:xfrm>
        </p:spPr>
        <p:txBody>
          <a:bodyPr>
            <a:normAutofit fontScale="77500" lnSpcReduction="20000"/>
          </a:bodyPr>
          <a:lstStyle/>
          <a:p>
            <a:pPr marL="0" indent="0">
              <a:lnSpc>
                <a:spcPct val="120000"/>
              </a:lnSpc>
              <a:buNone/>
            </a:pPr>
            <a:r>
              <a:rPr lang="en-US" b="1" i="1" dirty="0"/>
              <a:t>1. Employees are treated with respect.</a:t>
            </a:r>
            <a:endParaRPr lang="en-US" b="1" dirty="0"/>
          </a:p>
          <a:p>
            <a:pPr>
              <a:lnSpc>
                <a:spcPct val="120000"/>
              </a:lnSpc>
            </a:pPr>
            <a:r>
              <a:rPr lang="en-US" dirty="0"/>
              <a:t>A culture of inclusiveness is rooted in respect. Employees must be treated with and treat others with civility and decency.</a:t>
            </a:r>
          </a:p>
          <a:p>
            <a:pPr marL="0" indent="0">
              <a:lnSpc>
                <a:spcPct val="120000"/>
              </a:lnSpc>
              <a:buNone/>
            </a:pPr>
            <a:r>
              <a:rPr lang="en-US" b="1" i="1" dirty="0"/>
              <a:t>2. Employees are valued for their strengths.</a:t>
            </a:r>
            <a:endParaRPr lang="en-US" b="1" dirty="0"/>
          </a:p>
          <a:p>
            <a:pPr>
              <a:lnSpc>
                <a:spcPct val="120000"/>
              </a:lnSpc>
            </a:pPr>
            <a:r>
              <a:rPr lang="en-US" dirty="0"/>
              <a:t>Effective collaboration, productivity and profitability are, of course, why companies incorporate strengths development as a strategy. </a:t>
            </a:r>
          </a:p>
          <a:p>
            <a:pPr marL="0" indent="0">
              <a:lnSpc>
                <a:spcPct val="120000"/>
              </a:lnSpc>
              <a:buNone/>
            </a:pPr>
            <a:r>
              <a:rPr lang="en-US" b="1" i="1" dirty="0"/>
              <a:t>3. Leaders do what is right.</a:t>
            </a:r>
            <a:endParaRPr lang="en-US" b="1" dirty="0"/>
          </a:p>
          <a:p>
            <a:pPr>
              <a:lnSpc>
                <a:spcPct val="120000"/>
              </a:lnSpc>
            </a:pPr>
            <a:r>
              <a:rPr lang="en-US" dirty="0"/>
              <a:t>One of the reasons companies have diversity policies to begin with is simply because it's the right thing to do… But for that diversity strategy to promote a culture of inclusion too, leaders have to make their values and intentions clear. Leaders must intentionally create an environment where employees feel they can safely express themselves and where specific concerns can be raised with transparency and confidence.</a:t>
            </a:r>
          </a:p>
        </p:txBody>
      </p:sp>
    </p:spTree>
    <p:extLst>
      <p:ext uri="{BB962C8B-B14F-4D97-AF65-F5344CB8AC3E}">
        <p14:creationId xmlns:p14="http://schemas.microsoft.com/office/powerpoint/2010/main" val="19514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Globally, the workforce is changing, the workplace is changing, the marketplace is changing.</a:t>
            </a:r>
          </a:p>
        </p:txBody>
      </p:sp>
      <p:sp>
        <p:nvSpPr>
          <p:cNvPr id="3" name="Content Placeholder 2"/>
          <p:cNvSpPr>
            <a:spLocks noGrp="1"/>
          </p:cNvSpPr>
          <p:nvPr>
            <p:ph idx="1"/>
          </p:nvPr>
        </p:nvSpPr>
        <p:spPr/>
        <p:txBody>
          <a:bodyPr>
            <a:normAutofit/>
          </a:bodyPr>
          <a:lstStyle/>
          <a:p>
            <a:pPr marL="0" indent="0">
              <a:lnSpc>
                <a:spcPct val="110000"/>
              </a:lnSpc>
              <a:buNone/>
            </a:pPr>
            <a:r>
              <a:rPr lang="en-US" sz="3200" i="1" dirty="0"/>
              <a:t>“When we create organizational diversity, we create a fully stocked toolkit. When we practice inclusion, we become master craftspeople, building structures capable of standing strong, even when, or especially when, the landscape is shifting.”</a:t>
            </a:r>
          </a:p>
          <a:p>
            <a:pPr marL="0" indent="0" algn="r">
              <a:lnSpc>
                <a:spcPct val="110000"/>
              </a:lnSpc>
              <a:buNone/>
            </a:pPr>
            <a:r>
              <a:rPr lang="en-US" sz="3200" i="1" dirty="0"/>
              <a:t>-The Kaleidoscope Group</a:t>
            </a:r>
          </a:p>
        </p:txBody>
      </p:sp>
      <p:pic>
        <p:nvPicPr>
          <p:cNvPr id="4" name="Picture 3"/>
          <p:cNvPicPr>
            <a:picLocks noChangeAspect="1"/>
          </p:cNvPicPr>
          <p:nvPr/>
        </p:nvPicPr>
        <p:blipFill>
          <a:blip r:embed="rId2"/>
          <a:stretch>
            <a:fillRect/>
          </a:stretch>
        </p:blipFill>
        <p:spPr>
          <a:xfrm>
            <a:off x="5907832" y="4710403"/>
            <a:ext cx="1164771" cy="1164771"/>
          </a:xfrm>
          <a:prstGeom prst="rect">
            <a:avLst/>
          </a:prstGeom>
        </p:spPr>
      </p:pic>
    </p:spTree>
    <p:extLst>
      <p:ext uri="{BB962C8B-B14F-4D97-AF65-F5344CB8AC3E}">
        <p14:creationId xmlns:p14="http://schemas.microsoft.com/office/powerpoint/2010/main" val="130327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Diversity Doesn’t Stick Without Inclusion</a:t>
            </a:r>
            <a:br>
              <a:rPr lang="en-US" b="1" dirty="0"/>
            </a:br>
            <a:r>
              <a:rPr lang="en-US" sz="3200" b="1" dirty="0"/>
              <a:t>Harvard Business Review</a:t>
            </a:r>
            <a:endParaRPr lang="en-US" sz="3200" dirty="0"/>
          </a:p>
        </p:txBody>
      </p:sp>
      <p:sp>
        <p:nvSpPr>
          <p:cNvPr id="3" name="Content Placeholder 2"/>
          <p:cNvSpPr>
            <a:spLocks noGrp="1"/>
          </p:cNvSpPr>
          <p:nvPr>
            <p:ph idx="1"/>
          </p:nvPr>
        </p:nvSpPr>
        <p:spPr>
          <a:xfrm>
            <a:off x="3340360" y="1825625"/>
            <a:ext cx="8013440" cy="4351338"/>
          </a:xfrm>
        </p:spPr>
        <p:txBody>
          <a:bodyPr>
            <a:normAutofit fontScale="85000" lnSpcReduction="10000"/>
          </a:bodyPr>
          <a:lstStyle/>
          <a:p>
            <a:pPr>
              <a:lnSpc>
                <a:spcPct val="110000"/>
              </a:lnSpc>
            </a:pPr>
            <a:r>
              <a:rPr lang="en-US" dirty="0"/>
              <a:t>“Diversity” and “inclusion” are so often lumped together that they’re assumed to be the same thing. But that’s just not the case. In the context of the workplace, diversity equals representation. Without inclusion, however, the crucial connections that attract diverse talent, encourage their participation, foster innovation, and lead to business growth won’t happen. As noted diversity advocate </a:t>
            </a:r>
            <a:r>
              <a:rPr lang="en-US" dirty="0" err="1"/>
              <a:t>Vernā</a:t>
            </a:r>
            <a:r>
              <a:rPr lang="en-US" dirty="0"/>
              <a:t> Myers puts it, </a:t>
            </a:r>
            <a:r>
              <a:rPr lang="en-US" dirty="0">
                <a:highlight>
                  <a:srgbClr val="FFFF00"/>
                </a:highlight>
              </a:rPr>
              <a:t>“Diversity is being invited to the party. Inclusion is being asked to dance.”</a:t>
            </a:r>
          </a:p>
          <a:p>
            <a:pPr marL="0" indent="0">
              <a:buNone/>
            </a:pPr>
            <a:endParaRPr lang="en-US" dirty="0"/>
          </a:p>
          <a:p>
            <a:pPr marL="0" indent="0">
              <a:buNone/>
            </a:pPr>
            <a:r>
              <a:rPr lang="en-US" sz="1900" dirty="0"/>
              <a:t>SOURCE: https://hbr.org/2017/02/diversity-doesnt-stick-without-inclusion</a:t>
            </a:r>
          </a:p>
        </p:txBody>
      </p:sp>
      <p:pic>
        <p:nvPicPr>
          <p:cNvPr id="4" name="Picture 3"/>
          <p:cNvPicPr>
            <a:picLocks noChangeAspect="1"/>
          </p:cNvPicPr>
          <p:nvPr/>
        </p:nvPicPr>
        <p:blipFill>
          <a:blip r:embed="rId2"/>
          <a:stretch>
            <a:fillRect/>
          </a:stretch>
        </p:blipFill>
        <p:spPr>
          <a:xfrm>
            <a:off x="838200" y="1965584"/>
            <a:ext cx="2128935" cy="3784773"/>
          </a:xfrm>
          <a:prstGeom prst="rect">
            <a:avLst/>
          </a:prstGeom>
        </p:spPr>
      </p:pic>
    </p:spTree>
    <p:extLst>
      <p:ext uri="{BB962C8B-B14F-4D97-AF65-F5344CB8AC3E}">
        <p14:creationId xmlns:p14="http://schemas.microsoft.com/office/powerpoint/2010/main" val="1645138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OBSERVATIONS FROM YOUR PROFESSOR</a:t>
            </a:r>
          </a:p>
        </p:txBody>
      </p:sp>
      <p:sp>
        <p:nvSpPr>
          <p:cNvPr id="5" name="Text Placeholder 4"/>
          <p:cNvSpPr>
            <a:spLocks noGrp="1"/>
          </p:cNvSpPr>
          <p:nvPr>
            <p:ph type="body" idx="1"/>
          </p:nvPr>
        </p:nvSpPr>
        <p:spPr/>
        <p:txBody>
          <a:bodyPr>
            <a:normAutofit/>
          </a:bodyPr>
          <a:lstStyle/>
          <a:p>
            <a:r>
              <a:rPr lang="en-US" sz="4400" dirty="0">
                <a:solidFill>
                  <a:schemeClr val="tx1"/>
                </a:solidFill>
              </a:rPr>
              <a:t>CIVIL ENGINEERING LEADERSHIP</a:t>
            </a:r>
            <a:br>
              <a:rPr lang="en-US" sz="4400" dirty="0">
                <a:solidFill>
                  <a:schemeClr val="tx1"/>
                </a:solidFill>
              </a:rPr>
            </a:br>
            <a:r>
              <a:rPr lang="en-US" sz="1600" dirty="0">
                <a:solidFill>
                  <a:schemeClr val="tx1"/>
                </a:solidFill>
              </a:rPr>
              <a:t>Professional Engineering Practice Issues</a:t>
            </a:r>
          </a:p>
        </p:txBody>
      </p:sp>
    </p:spTree>
    <p:extLst>
      <p:ext uri="{BB962C8B-B14F-4D97-AF65-F5344CB8AC3E}">
        <p14:creationId xmlns:p14="http://schemas.microsoft.com/office/powerpoint/2010/main" val="2731119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2806" y="1693427"/>
            <a:ext cx="9144000" cy="2771775"/>
          </a:xfrm>
          <a:prstGeom prst="rect">
            <a:avLst/>
          </a:prstGeom>
        </p:spPr>
      </p:pic>
    </p:spTree>
    <p:extLst>
      <p:ext uri="{BB962C8B-B14F-4D97-AF65-F5344CB8AC3E}">
        <p14:creationId xmlns:p14="http://schemas.microsoft.com/office/powerpoint/2010/main" val="2436515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a:t>
            </a:r>
          </a:p>
        </p:txBody>
      </p:sp>
      <p:sp>
        <p:nvSpPr>
          <p:cNvPr id="3" name="Content Placeholder 2"/>
          <p:cNvSpPr>
            <a:spLocks noGrp="1"/>
          </p:cNvSpPr>
          <p:nvPr>
            <p:ph idx="1"/>
          </p:nvPr>
        </p:nvSpPr>
        <p:spPr/>
        <p:txBody>
          <a:bodyPr/>
          <a:lstStyle/>
          <a:p>
            <a:pPr marL="514350" indent="-514350">
              <a:buFont typeface="+mj-lt"/>
              <a:buAutoNum type="arabicPeriod"/>
            </a:pPr>
            <a:r>
              <a:rPr lang="en-US" dirty="0"/>
              <a:t>We live in times where, more than ever, it is necessary that we hear from, and listen to, one another… all of us</a:t>
            </a:r>
          </a:p>
          <a:p>
            <a:pPr marL="514350" indent="-514350">
              <a:buFont typeface="+mj-lt"/>
              <a:buAutoNum type="arabicPeriod"/>
            </a:pPr>
            <a:r>
              <a:rPr lang="en-US" dirty="0"/>
              <a:t>Legal aspect… “equal employment opportunity” and “non-discrimination”</a:t>
            </a:r>
          </a:p>
          <a:p>
            <a:pPr marL="514350" indent="-514350">
              <a:buFont typeface="+mj-lt"/>
              <a:buAutoNum type="arabicPeriod"/>
            </a:pPr>
            <a:r>
              <a:rPr lang="en-US" dirty="0"/>
              <a:t>Business aspect… seek higher productivity</a:t>
            </a:r>
          </a:p>
          <a:p>
            <a:pPr marL="514350" indent="-514350">
              <a:buFont typeface="+mj-lt"/>
              <a:buAutoNum type="arabicPeriod"/>
            </a:pPr>
            <a:r>
              <a:rPr lang="en-US" dirty="0"/>
              <a:t>Cultural aspect… recognize and value uniqueness</a:t>
            </a:r>
          </a:p>
          <a:p>
            <a:pPr marL="514350" indent="-514350">
              <a:buFont typeface="+mj-lt"/>
              <a:buAutoNum type="arabicPeriod"/>
            </a:pPr>
            <a:r>
              <a:rPr lang="en-US" dirty="0"/>
              <a:t>Moral aspect…  treat persons with respect</a:t>
            </a:r>
          </a:p>
          <a:p>
            <a:pPr marL="514350" indent="-514350">
              <a:buFont typeface="+mj-lt"/>
              <a:buAutoNum type="arabicPeriod"/>
            </a:pPr>
            <a:endParaRPr lang="en-US" dirty="0"/>
          </a:p>
          <a:p>
            <a:pPr marL="0" indent="0">
              <a:buNone/>
            </a:pPr>
            <a:r>
              <a:rPr lang="en-US" dirty="0"/>
              <a:t> </a:t>
            </a:r>
          </a:p>
          <a:p>
            <a:pPr marL="514350" indent="-514350">
              <a:buFont typeface="+mj-lt"/>
              <a:buAutoNum type="arabicPeriod"/>
            </a:pPr>
            <a:endParaRPr lang="en-US" dirty="0"/>
          </a:p>
        </p:txBody>
      </p:sp>
    </p:spTree>
    <p:extLst>
      <p:ext uri="{BB962C8B-B14F-4D97-AF65-F5344CB8AC3E}">
        <p14:creationId xmlns:p14="http://schemas.microsoft.com/office/powerpoint/2010/main" val="2401747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BFC83C-6EC1-4533-88B4-D8FA0718480D}"/>
              </a:ext>
            </a:extLst>
          </p:cNvPr>
          <p:cNvPicPr>
            <a:picLocks noChangeAspect="1"/>
          </p:cNvPicPr>
          <p:nvPr/>
        </p:nvPicPr>
        <p:blipFill>
          <a:blip r:embed="rId2"/>
          <a:stretch>
            <a:fillRect/>
          </a:stretch>
        </p:blipFill>
        <p:spPr>
          <a:xfrm>
            <a:off x="2432615" y="318407"/>
            <a:ext cx="8161250" cy="594360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103CC649-7454-4B19-9700-550887D72519}"/>
              </a:ext>
            </a:extLst>
          </p:cNvPr>
          <p:cNvSpPr/>
          <p:nvPr/>
        </p:nvSpPr>
        <p:spPr>
          <a:xfrm>
            <a:off x="5656997" y="893928"/>
            <a:ext cx="1746913" cy="204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DEFE58-948A-4F1E-AC02-ED241577055C}"/>
              </a:ext>
            </a:extLst>
          </p:cNvPr>
          <p:cNvSpPr/>
          <p:nvPr/>
        </p:nvSpPr>
        <p:spPr>
          <a:xfrm>
            <a:off x="2595349" y="1339755"/>
            <a:ext cx="4399129" cy="204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037605-BC88-46C0-A85D-1EAF99EA2CD5}"/>
              </a:ext>
            </a:extLst>
          </p:cNvPr>
          <p:cNvSpPr/>
          <p:nvPr/>
        </p:nvSpPr>
        <p:spPr>
          <a:xfrm>
            <a:off x="2656764" y="4901821"/>
            <a:ext cx="1746913" cy="204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794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2ECEF7-A44F-4727-ADDB-62119CDE170D}"/>
              </a:ext>
            </a:extLst>
          </p:cNvPr>
          <p:cNvPicPr>
            <a:picLocks noChangeAspect="1"/>
          </p:cNvPicPr>
          <p:nvPr/>
        </p:nvPicPr>
        <p:blipFill rotWithShape="1">
          <a:blip r:embed="rId2"/>
          <a:srcRect t="20597"/>
          <a:stretch/>
        </p:blipFill>
        <p:spPr>
          <a:xfrm>
            <a:off x="2370178" y="268222"/>
            <a:ext cx="7451643" cy="6321555"/>
          </a:xfrm>
          <a:prstGeom prst="rect">
            <a:avLst/>
          </a:prstGeom>
        </p:spPr>
      </p:pic>
    </p:spTree>
    <p:extLst>
      <p:ext uri="{BB962C8B-B14F-4D97-AF65-F5344CB8AC3E}">
        <p14:creationId xmlns:p14="http://schemas.microsoft.com/office/powerpoint/2010/main" val="3202876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BOK3E Outcomes</a:t>
            </a:r>
            <a:endParaRPr lang="en-US" dirty="0"/>
          </a:p>
        </p:txBody>
      </p:sp>
      <p:sp>
        <p:nvSpPr>
          <p:cNvPr id="4" name="Content Placeholder 3"/>
          <p:cNvSpPr>
            <a:spLocks noGrp="1"/>
          </p:cNvSpPr>
          <p:nvPr>
            <p:ph sz="half" idx="1"/>
          </p:nvPr>
        </p:nvSpPr>
        <p:spPr/>
        <p:txBody>
          <a:bodyPr>
            <a:normAutofit fontScale="85000" lnSpcReduction="20000"/>
          </a:bodyPr>
          <a:lstStyle/>
          <a:p>
            <a:pPr marL="514350" indent="-514350">
              <a:buFont typeface="+mj-lt"/>
              <a:buAutoNum type="arabicPeriod"/>
            </a:pPr>
            <a:r>
              <a:rPr lang="en-US" dirty="0"/>
              <a:t>Mathematics</a:t>
            </a:r>
          </a:p>
          <a:p>
            <a:pPr marL="514350" indent="-514350">
              <a:buFont typeface="+mj-lt"/>
              <a:buAutoNum type="arabicPeriod"/>
            </a:pPr>
            <a:r>
              <a:rPr lang="en-US" dirty="0"/>
              <a:t>Natural Sciences</a:t>
            </a:r>
          </a:p>
          <a:p>
            <a:pPr marL="514350" indent="-514350">
              <a:buFont typeface="+mj-lt"/>
              <a:buAutoNum type="arabicPeriod"/>
            </a:pPr>
            <a:r>
              <a:rPr lang="en-US" b="1" dirty="0">
                <a:solidFill>
                  <a:srgbClr val="0000FF"/>
                </a:solidFill>
              </a:rPr>
              <a:t>Social Sciences</a:t>
            </a:r>
          </a:p>
          <a:p>
            <a:pPr marL="514350" indent="-514350">
              <a:buFont typeface="+mj-lt"/>
              <a:buAutoNum type="arabicPeriod"/>
            </a:pPr>
            <a:r>
              <a:rPr lang="en-US" dirty="0"/>
              <a:t>Humanities</a:t>
            </a:r>
          </a:p>
          <a:p>
            <a:pPr marL="514350" indent="-514350">
              <a:buFont typeface="+mj-lt"/>
              <a:buAutoNum type="arabicPeriod"/>
            </a:pPr>
            <a:r>
              <a:rPr lang="en-US" dirty="0"/>
              <a:t>Materials Science</a:t>
            </a:r>
          </a:p>
          <a:p>
            <a:pPr marL="514350" indent="-514350">
              <a:buFont typeface="+mj-lt"/>
              <a:buAutoNum type="arabicPeriod"/>
            </a:pPr>
            <a:r>
              <a:rPr lang="en-US" dirty="0"/>
              <a:t>Engineering Mechanics</a:t>
            </a:r>
          </a:p>
          <a:p>
            <a:pPr marL="514350" indent="-514350">
              <a:buFont typeface="+mj-lt"/>
              <a:buAutoNum type="arabicPeriod"/>
            </a:pPr>
            <a:r>
              <a:rPr lang="en-US" dirty="0"/>
              <a:t>Experimental Methods and Data Analysis</a:t>
            </a:r>
          </a:p>
          <a:p>
            <a:pPr marL="514350" indent="-514350">
              <a:buFont typeface="+mj-lt"/>
              <a:buAutoNum type="arabicPeriod"/>
            </a:pPr>
            <a:r>
              <a:rPr lang="en-US" b="1" dirty="0">
                <a:solidFill>
                  <a:srgbClr val="0000FF"/>
                </a:solidFill>
              </a:rPr>
              <a:t>Critical Thinking and Problem Solving</a:t>
            </a:r>
          </a:p>
          <a:p>
            <a:pPr marL="514350" indent="-514350">
              <a:buFont typeface="+mj-lt"/>
              <a:buAutoNum type="arabicPeriod"/>
            </a:pPr>
            <a:r>
              <a:rPr lang="en-US" b="1" dirty="0">
                <a:solidFill>
                  <a:srgbClr val="0000FF"/>
                </a:solidFill>
              </a:rPr>
              <a:t>Project Management</a:t>
            </a:r>
          </a:p>
          <a:p>
            <a:pPr marL="514350" indent="-514350">
              <a:buFont typeface="+mj-lt"/>
              <a:buAutoNum type="arabicPeriod"/>
            </a:pPr>
            <a:r>
              <a:rPr lang="en-US" dirty="0"/>
              <a:t>Engineering Economics</a:t>
            </a:r>
          </a:p>
        </p:txBody>
      </p:sp>
      <p:sp>
        <p:nvSpPr>
          <p:cNvPr id="5" name="Content Placeholder 4"/>
          <p:cNvSpPr>
            <a:spLocks noGrp="1"/>
          </p:cNvSpPr>
          <p:nvPr>
            <p:ph sz="half" idx="2"/>
          </p:nvPr>
        </p:nvSpPr>
        <p:spPr/>
        <p:txBody>
          <a:bodyPr>
            <a:normAutofit fontScale="85000" lnSpcReduction="20000"/>
          </a:bodyPr>
          <a:lstStyle/>
          <a:p>
            <a:pPr marL="514350" indent="-514350">
              <a:buFont typeface="+mj-lt"/>
              <a:buAutoNum type="arabicPeriod" startAt="11"/>
            </a:pPr>
            <a:r>
              <a:rPr lang="en-US" dirty="0"/>
              <a:t>Risk and Uncertainty</a:t>
            </a:r>
          </a:p>
          <a:p>
            <a:pPr marL="514350" indent="-514350">
              <a:buFont typeface="+mj-lt"/>
              <a:buAutoNum type="arabicPeriod" startAt="11"/>
            </a:pPr>
            <a:r>
              <a:rPr lang="en-US" dirty="0"/>
              <a:t>Breadth in Civil Engr Areas</a:t>
            </a:r>
          </a:p>
          <a:p>
            <a:pPr marL="514350" indent="-514350">
              <a:buFont typeface="+mj-lt"/>
              <a:buAutoNum type="arabicPeriod" startAt="11"/>
            </a:pPr>
            <a:r>
              <a:rPr lang="en-US" dirty="0"/>
              <a:t>Design</a:t>
            </a:r>
          </a:p>
          <a:p>
            <a:pPr marL="514350" indent="-514350">
              <a:buFont typeface="+mj-lt"/>
              <a:buAutoNum type="arabicPeriod" startAt="11"/>
            </a:pPr>
            <a:r>
              <a:rPr lang="en-US" dirty="0"/>
              <a:t>Technical Depth</a:t>
            </a:r>
          </a:p>
          <a:p>
            <a:pPr marL="514350" indent="-514350">
              <a:buFont typeface="+mj-lt"/>
              <a:buAutoNum type="arabicPeriod" startAt="11"/>
            </a:pPr>
            <a:r>
              <a:rPr lang="en-US" dirty="0"/>
              <a:t>Sustainability</a:t>
            </a:r>
          </a:p>
          <a:p>
            <a:pPr marL="514350" indent="-514350">
              <a:buFont typeface="+mj-lt"/>
              <a:buAutoNum type="arabicPeriod" startAt="11"/>
            </a:pPr>
            <a:r>
              <a:rPr lang="en-US" dirty="0"/>
              <a:t>Communication</a:t>
            </a:r>
          </a:p>
          <a:p>
            <a:pPr marL="514350" indent="-514350">
              <a:buFont typeface="+mj-lt"/>
              <a:buAutoNum type="arabicPeriod" startAt="11"/>
            </a:pPr>
            <a:r>
              <a:rPr lang="en-US" b="1" dirty="0">
                <a:solidFill>
                  <a:srgbClr val="0000FF"/>
                </a:solidFill>
              </a:rPr>
              <a:t>Teamwork and Leadership</a:t>
            </a:r>
          </a:p>
          <a:p>
            <a:pPr marL="514350" indent="-514350">
              <a:buFont typeface="+mj-lt"/>
              <a:buAutoNum type="arabicPeriod" startAt="11"/>
            </a:pPr>
            <a:r>
              <a:rPr lang="en-US" b="1" dirty="0">
                <a:solidFill>
                  <a:srgbClr val="0000FF"/>
                </a:solidFill>
              </a:rPr>
              <a:t>Professional Attitudes</a:t>
            </a:r>
          </a:p>
          <a:p>
            <a:pPr marL="514350" indent="-514350">
              <a:buFont typeface="+mj-lt"/>
              <a:buAutoNum type="arabicPeriod" startAt="11"/>
            </a:pPr>
            <a:r>
              <a:rPr lang="en-US" dirty="0"/>
              <a:t>Lifelong Learning</a:t>
            </a:r>
          </a:p>
          <a:p>
            <a:pPr marL="514350" indent="-514350">
              <a:buFont typeface="+mj-lt"/>
              <a:buAutoNum type="arabicPeriod" startAt="11"/>
            </a:pPr>
            <a:r>
              <a:rPr lang="en-US" dirty="0"/>
              <a:t>Ethical Responsibility</a:t>
            </a:r>
          </a:p>
          <a:p>
            <a:pPr marL="514350" indent="-514350">
              <a:buFont typeface="+mj-lt"/>
              <a:buAutoNum type="arabicPeriod" startAt="11"/>
            </a:pPr>
            <a:r>
              <a:rPr lang="en-US" b="1" dirty="0">
                <a:solidFill>
                  <a:srgbClr val="0000FF"/>
                </a:solidFill>
              </a:rPr>
              <a:t>Professional Responsibilities</a:t>
            </a:r>
          </a:p>
        </p:txBody>
      </p:sp>
      <p:sp>
        <p:nvSpPr>
          <p:cNvPr id="3" name="Oval 2"/>
          <p:cNvSpPr/>
          <p:nvPr/>
        </p:nvSpPr>
        <p:spPr>
          <a:xfrm>
            <a:off x="5200135" y="4001294"/>
            <a:ext cx="6153665" cy="578498"/>
          </a:xfrm>
          <a:prstGeom prst="ellipse">
            <a:avLst/>
          </a:prstGeom>
          <a:noFill/>
          <a:ln w="603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89793D-6B53-42D0-8E99-A49C4F5F7D19}"/>
              </a:ext>
            </a:extLst>
          </p:cNvPr>
          <p:cNvPicPr>
            <a:picLocks noChangeAspect="1"/>
          </p:cNvPicPr>
          <p:nvPr/>
        </p:nvPicPr>
        <p:blipFill>
          <a:blip r:embed="rId2"/>
          <a:stretch>
            <a:fillRect/>
          </a:stretch>
        </p:blipFill>
        <p:spPr>
          <a:xfrm>
            <a:off x="9931748" y="102791"/>
            <a:ext cx="2080943" cy="2743200"/>
          </a:xfrm>
          <a:prstGeom prst="rect">
            <a:avLst/>
          </a:prstGeom>
        </p:spPr>
      </p:pic>
    </p:spTree>
    <p:extLst>
      <p:ext uri="{BB962C8B-B14F-4D97-AF65-F5344CB8AC3E}">
        <p14:creationId xmlns:p14="http://schemas.microsoft.com/office/powerpoint/2010/main" val="1012124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Thank you.</a:t>
            </a:r>
            <a:br>
              <a:rPr lang="en-US" b="1" dirty="0"/>
            </a:br>
            <a:endParaRPr lang="en-US" b="1" dirty="0"/>
          </a:p>
        </p:txBody>
      </p:sp>
      <p:sp>
        <p:nvSpPr>
          <p:cNvPr id="5" name="Text Placeholder 4"/>
          <p:cNvSpPr>
            <a:spLocks noGrp="1"/>
          </p:cNvSpPr>
          <p:nvPr>
            <p:ph type="body" idx="1"/>
          </p:nvPr>
        </p:nvSpPr>
        <p:spPr/>
        <p:txBody>
          <a:bodyPr>
            <a:normAutofit/>
          </a:bodyPr>
          <a:lstStyle/>
          <a:p>
            <a:r>
              <a:rPr lang="en-US" sz="4400" dirty="0">
                <a:solidFill>
                  <a:schemeClr val="tx1"/>
                </a:solidFill>
              </a:rPr>
              <a:t>CIVIL ENGINEERING LEADERSHIP</a:t>
            </a:r>
            <a:br>
              <a:rPr lang="en-US" sz="4400" dirty="0">
                <a:solidFill>
                  <a:schemeClr val="tx1"/>
                </a:solidFill>
              </a:rPr>
            </a:br>
            <a:r>
              <a:rPr lang="en-US" sz="1600" dirty="0">
                <a:solidFill>
                  <a:schemeClr val="tx1"/>
                </a:solidFill>
              </a:rPr>
              <a:t>Professional Engineering Practice Issues</a:t>
            </a:r>
          </a:p>
        </p:txBody>
      </p:sp>
    </p:spTree>
    <p:extLst>
      <p:ext uri="{BB962C8B-B14F-4D97-AF65-F5344CB8AC3E}">
        <p14:creationId xmlns:p14="http://schemas.microsoft.com/office/powerpoint/2010/main" val="313894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B35B2-BEC0-4174-9AF6-0E3B0781E4D5}"/>
              </a:ext>
            </a:extLst>
          </p:cNvPr>
          <p:cNvPicPr>
            <a:picLocks noChangeAspect="1"/>
          </p:cNvPicPr>
          <p:nvPr/>
        </p:nvPicPr>
        <p:blipFill>
          <a:blip r:embed="rId2"/>
          <a:stretch>
            <a:fillRect/>
          </a:stretch>
        </p:blipFill>
        <p:spPr>
          <a:xfrm>
            <a:off x="2157909" y="457200"/>
            <a:ext cx="7876181" cy="5943600"/>
          </a:xfrm>
          <a:prstGeom prst="rect">
            <a:avLst/>
          </a:prstGeom>
        </p:spPr>
      </p:pic>
    </p:spTree>
    <p:extLst>
      <p:ext uri="{BB962C8B-B14F-4D97-AF65-F5344CB8AC3E}">
        <p14:creationId xmlns:p14="http://schemas.microsoft.com/office/powerpoint/2010/main" val="82269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E713CB-C4BF-4847-8CCD-6680C47E2D7B}"/>
              </a:ext>
            </a:extLst>
          </p:cNvPr>
          <p:cNvPicPr>
            <a:picLocks noChangeAspect="1"/>
          </p:cNvPicPr>
          <p:nvPr/>
        </p:nvPicPr>
        <p:blipFill>
          <a:blip r:embed="rId2"/>
          <a:stretch>
            <a:fillRect/>
          </a:stretch>
        </p:blipFill>
        <p:spPr>
          <a:xfrm>
            <a:off x="2046306" y="457200"/>
            <a:ext cx="8099388" cy="5943600"/>
          </a:xfrm>
          <a:prstGeom prst="rect">
            <a:avLst/>
          </a:prstGeom>
        </p:spPr>
      </p:pic>
    </p:spTree>
    <p:extLst>
      <p:ext uri="{BB962C8B-B14F-4D97-AF65-F5344CB8AC3E}">
        <p14:creationId xmlns:p14="http://schemas.microsoft.com/office/powerpoint/2010/main" val="509532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Outcome</a:t>
            </a:r>
          </a:p>
        </p:txBody>
      </p:sp>
      <p:sp>
        <p:nvSpPr>
          <p:cNvPr id="3" name="Content Placeholder 2"/>
          <p:cNvSpPr>
            <a:spLocks noGrp="1"/>
          </p:cNvSpPr>
          <p:nvPr>
            <p:ph idx="1"/>
          </p:nvPr>
        </p:nvSpPr>
        <p:spPr/>
        <p:txBody>
          <a:bodyPr/>
          <a:lstStyle/>
          <a:p>
            <a:pPr marL="0" indent="0">
              <a:lnSpc>
                <a:spcPct val="125000"/>
              </a:lnSpc>
              <a:buNone/>
            </a:pPr>
            <a:r>
              <a:rPr lang="en-US" sz="3200" dirty="0"/>
              <a:t>“A team composed of diverse individuals, e.g. race, ethnicity, gender, engineering discipline, or non-engineer, leads to better creativity and more diligence and hard work in the entire team.”</a:t>
            </a:r>
          </a:p>
          <a:p>
            <a:pPr marL="0" indent="0" algn="r">
              <a:buNone/>
            </a:pPr>
            <a:endParaRPr lang="en-US" dirty="0"/>
          </a:p>
        </p:txBody>
      </p:sp>
    </p:spTree>
    <p:extLst>
      <p:ext uri="{BB962C8B-B14F-4D97-AF65-F5344CB8AC3E}">
        <p14:creationId xmlns:p14="http://schemas.microsoft.com/office/powerpoint/2010/main" val="83200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CLASS EXERCISE</a:t>
            </a:r>
          </a:p>
        </p:txBody>
      </p:sp>
      <p:sp>
        <p:nvSpPr>
          <p:cNvPr id="5" name="Text Placeholder 4"/>
          <p:cNvSpPr>
            <a:spLocks noGrp="1"/>
          </p:cNvSpPr>
          <p:nvPr>
            <p:ph type="body" idx="1"/>
          </p:nvPr>
        </p:nvSpPr>
        <p:spPr/>
        <p:txBody>
          <a:bodyPr>
            <a:normAutofit/>
          </a:bodyPr>
          <a:lstStyle/>
          <a:p>
            <a:r>
              <a:rPr lang="en-US" sz="4800" dirty="0">
                <a:solidFill>
                  <a:schemeClr val="tx1"/>
                </a:solidFill>
              </a:rPr>
              <a:t>CIVIL ENGINEERING LEADERSHIP</a:t>
            </a:r>
            <a:br>
              <a:rPr lang="en-US" sz="4800" dirty="0">
                <a:solidFill>
                  <a:schemeClr val="tx1"/>
                </a:solidFill>
              </a:rPr>
            </a:br>
            <a:r>
              <a:rPr lang="en-US" sz="1800" dirty="0">
                <a:solidFill>
                  <a:schemeClr val="tx1"/>
                </a:solidFill>
              </a:rPr>
              <a:t>Professional Engineering Practice Issues</a:t>
            </a:r>
          </a:p>
        </p:txBody>
      </p:sp>
    </p:spTree>
    <p:extLst>
      <p:ext uri="{BB962C8B-B14F-4D97-AF65-F5344CB8AC3E}">
        <p14:creationId xmlns:p14="http://schemas.microsoft.com/office/powerpoint/2010/main" val="870891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4095" y="1967095"/>
            <a:ext cx="9523809" cy="2923809"/>
          </a:xfrm>
          <a:prstGeom prst="rect">
            <a:avLst/>
          </a:prstGeom>
        </p:spPr>
      </p:pic>
    </p:spTree>
    <p:extLst>
      <p:ext uri="{BB962C8B-B14F-4D97-AF65-F5344CB8AC3E}">
        <p14:creationId xmlns:p14="http://schemas.microsoft.com/office/powerpoint/2010/main" val="1574454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err="1"/>
              <a:t>di·ver·si·ty</a:t>
            </a:r>
            <a:endParaRPr lang="en-US" sz="4800" b="1" dirty="0"/>
          </a:p>
        </p:txBody>
      </p:sp>
      <p:sp>
        <p:nvSpPr>
          <p:cNvPr id="3" name="Content Placeholder 2"/>
          <p:cNvSpPr>
            <a:spLocks noGrp="1"/>
          </p:cNvSpPr>
          <p:nvPr>
            <p:ph idx="1"/>
          </p:nvPr>
        </p:nvSpPr>
        <p:spPr/>
        <p:txBody>
          <a:bodyPr>
            <a:normAutofit lnSpcReduction="10000"/>
          </a:bodyPr>
          <a:lstStyle/>
          <a:p>
            <a:pPr marL="0" indent="0">
              <a:buNone/>
            </a:pPr>
            <a:r>
              <a:rPr lang="en-US" b="1" dirty="0"/>
              <a:t>: </a:t>
            </a:r>
            <a:r>
              <a:rPr lang="en-US" dirty="0"/>
              <a:t>the condition of having or being composed of differing elements </a:t>
            </a:r>
            <a:r>
              <a:rPr lang="en-US" b="1" dirty="0"/>
              <a:t>: </a:t>
            </a:r>
            <a:r>
              <a:rPr lang="en-US" cap="all" dirty="0"/>
              <a:t>VARIETY</a:t>
            </a:r>
          </a:p>
          <a:p>
            <a:pPr marL="0" indent="0">
              <a:buNone/>
            </a:pPr>
            <a:r>
              <a:rPr lang="en-US" i="1" dirty="0"/>
              <a:t>especially</a:t>
            </a:r>
            <a:r>
              <a:rPr lang="en-US" dirty="0"/>
              <a:t> </a:t>
            </a:r>
            <a:r>
              <a:rPr lang="en-US" b="1" dirty="0"/>
              <a:t>: </a:t>
            </a:r>
            <a:r>
              <a:rPr lang="en-US" dirty="0"/>
              <a:t>the inclusion of different types of people (such as people of different races or cultures) in a group or organization</a:t>
            </a:r>
          </a:p>
          <a:p>
            <a:pPr marL="0" indent="0">
              <a:buNone/>
            </a:pPr>
            <a:endParaRPr lang="en-US" dirty="0"/>
          </a:p>
          <a:p>
            <a:pPr marL="0" indent="0">
              <a:buNone/>
            </a:pPr>
            <a:r>
              <a:rPr lang="en-US" u="sng" dirty="0"/>
              <a:t>Synonyms</a:t>
            </a:r>
            <a:r>
              <a:rPr lang="en-US" dirty="0"/>
              <a:t>: contrast,</a:t>
            </a:r>
            <a:r>
              <a:rPr lang="en-US" i="1" dirty="0"/>
              <a:t> </a:t>
            </a:r>
            <a:r>
              <a:rPr lang="en-US" dirty="0"/>
              <a:t>difference,</a:t>
            </a:r>
            <a:r>
              <a:rPr lang="en-US" i="1" dirty="0"/>
              <a:t> </a:t>
            </a:r>
            <a:r>
              <a:rPr lang="en-US" dirty="0"/>
              <a:t>dissimilarity,</a:t>
            </a:r>
            <a:r>
              <a:rPr lang="en-US" i="1" dirty="0"/>
              <a:t> </a:t>
            </a:r>
            <a:r>
              <a:rPr lang="en-US" dirty="0"/>
              <a:t>distance, distinctiveness,</a:t>
            </a:r>
            <a:r>
              <a:rPr lang="en-US" i="1" dirty="0"/>
              <a:t> </a:t>
            </a:r>
            <a:r>
              <a:rPr lang="en-US" dirty="0"/>
              <a:t>otherness</a:t>
            </a:r>
          </a:p>
          <a:p>
            <a:pPr marL="0" indent="0">
              <a:buNone/>
            </a:pPr>
            <a:endParaRPr lang="en-US" dirty="0"/>
          </a:p>
          <a:p>
            <a:pPr marL="0" indent="0">
              <a:buNone/>
            </a:pPr>
            <a:r>
              <a:rPr lang="en-US" u="sng" dirty="0"/>
              <a:t>Antonyms</a:t>
            </a:r>
            <a:r>
              <a:rPr lang="en-US" dirty="0"/>
              <a:t>: alikeness,</a:t>
            </a:r>
            <a:r>
              <a:rPr lang="en-US" i="1" dirty="0"/>
              <a:t> </a:t>
            </a:r>
            <a:r>
              <a:rPr lang="en-US" dirty="0"/>
              <a:t>community,</a:t>
            </a:r>
            <a:r>
              <a:rPr lang="en-US" i="1" dirty="0"/>
              <a:t> </a:t>
            </a:r>
            <a:r>
              <a:rPr lang="en-US" dirty="0"/>
              <a:t>likeness, resemblance,</a:t>
            </a:r>
            <a:r>
              <a:rPr lang="en-US" i="1" dirty="0"/>
              <a:t> </a:t>
            </a:r>
            <a:r>
              <a:rPr lang="en-US" dirty="0"/>
              <a:t>sameness,</a:t>
            </a:r>
            <a:r>
              <a:rPr lang="en-US" i="1" dirty="0"/>
              <a:t> </a:t>
            </a:r>
            <a:r>
              <a:rPr lang="en-US" dirty="0"/>
              <a:t>similarity</a:t>
            </a:r>
          </a:p>
        </p:txBody>
      </p:sp>
    </p:spTree>
    <p:extLst>
      <p:ext uri="{BB962C8B-B14F-4D97-AF65-F5344CB8AC3E}">
        <p14:creationId xmlns:p14="http://schemas.microsoft.com/office/powerpoint/2010/main" val="1643179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925</Words>
  <Application>Microsoft Office PowerPoint</Application>
  <PresentationFormat>Widescreen</PresentationFormat>
  <Paragraphs>100</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DIVERSITY &amp; INCLUSION</vt:lpstr>
      <vt:lpstr>CONTEXT… BOK3E</vt:lpstr>
      <vt:lpstr>BOK3E Outcomes</vt:lpstr>
      <vt:lpstr>PowerPoint Presentation</vt:lpstr>
      <vt:lpstr>PowerPoint Presentation</vt:lpstr>
      <vt:lpstr>Understanding the Outcome</vt:lpstr>
      <vt:lpstr>CLASS EXERCISE</vt:lpstr>
      <vt:lpstr>PowerPoint Presentation</vt:lpstr>
      <vt:lpstr>di·ver·si·ty</vt:lpstr>
      <vt:lpstr>CLASS EXERCISE</vt:lpstr>
      <vt:lpstr>Consider a practical application</vt:lpstr>
      <vt:lpstr>On the  course website</vt:lpstr>
      <vt:lpstr>OBSERVATIONS FROM BUSINESS</vt:lpstr>
      <vt:lpstr>Diversity And Inclusion Matters To The Workforce Of The Future FORBES Human Resources Council</vt:lpstr>
      <vt:lpstr>PowerPoint Presentation</vt:lpstr>
      <vt:lpstr>PowerPoint Presentation</vt:lpstr>
      <vt:lpstr>PowerPoint Presentation</vt:lpstr>
      <vt:lpstr>PowerPoint Presentation</vt:lpstr>
      <vt:lpstr>“3 Requirements for a Diverse and Inclusive Culture”   GALLUP Workplace</vt:lpstr>
      <vt:lpstr>Diversity</vt:lpstr>
      <vt:lpstr>Inclusion</vt:lpstr>
      <vt:lpstr>The 3 Requirements</vt:lpstr>
      <vt:lpstr>Globally, the workforce is changing, the workplace is changing, the marketplace is changing.</vt:lpstr>
      <vt:lpstr>Diversity Doesn’t Stick Without Inclusion Harvard Business Review</vt:lpstr>
      <vt:lpstr>OBSERVATIONS FROM YOUR PROFESSOR</vt:lpstr>
      <vt:lpstr>PowerPoint Presentation</vt:lpstr>
      <vt:lpstr>Observations </vt:lpstr>
      <vt:lpstr>PowerPoint Presentation</vt:lpstr>
      <vt:lpstr>PowerPoint Presentation</vt:lpstr>
      <vt:lpstr>Thank you. </vt:lpstr>
    </vt:vector>
  </TitlesOfParts>
  <Company>Texas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&amp; INCLUSION</dc:title>
  <dc:creator>Lawson, William D</dc:creator>
  <cp:lastModifiedBy>Lawson, William D</cp:lastModifiedBy>
  <cp:revision>20</cp:revision>
  <cp:lastPrinted>2021-10-06T12:57:43Z</cp:lastPrinted>
  <dcterms:created xsi:type="dcterms:W3CDTF">2018-10-15T13:52:04Z</dcterms:created>
  <dcterms:modified xsi:type="dcterms:W3CDTF">2021-10-06T13:00:34Z</dcterms:modified>
</cp:coreProperties>
</file>